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1"/>
  </p:notesMasterIdLst>
  <p:handoutMasterIdLst>
    <p:handoutMasterId r:id="rId22"/>
  </p:handoutMasterIdLst>
  <p:sldIdLst>
    <p:sldId id="277" r:id="rId3"/>
    <p:sldId id="284" r:id="rId4"/>
    <p:sldId id="292" r:id="rId5"/>
    <p:sldId id="288" r:id="rId6"/>
    <p:sldId id="290" r:id="rId7"/>
    <p:sldId id="291" r:id="rId8"/>
    <p:sldId id="279" r:id="rId9"/>
    <p:sldId id="278" r:id="rId10"/>
    <p:sldId id="280" r:id="rId11"/>
    <p:sldId id="293" r:id="rId12"/>
    <p:sldId id="281" r:id="rId13"/>
    <p:sldId id="282" r:id="rId14"/>
    <p:sldId id="289" r:id="rId15"/>
    <p:sldId id="294" r:id="rId16"/>
    <p:sldId id="295" r:id="rId17"/>
    <p:sldId id="296" r:id="rId18"/>
    <p:sldId id="297" r:id="rId19"/>
    <p:sldId id="28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80" y="58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51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aws.amazon.com/sns/latest/dg/welcome.html" TargetMode="External"/><Relationship Id="rId3" Type="http://schemas.openxmlformats.org/officeDocument/2006/relationships/hyperlink" Target="https://aws.amazon.com/sdk-for-net/" TargetMode="External"/><Relationship Id="rId7" Type="http://schemas.openxmlformats.org/officeDocument/2006/relationships/hyperlink" Target="https://docs.aws.amazon.com/AWSSimpleQueueService/latest/SQSDeveloperGuide/welcome.html" TargetMode="External"/><Relationship Id="rId2" Type="http://schemas.openxmlformats.org/officeDocument/2006/relationships/hyperlink" Target="http://www.github.com/korz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aws.amazon.com/AmazonS3/latest/userguide/Welcome.html" TargetMode="External"/><Relationship Id="rId5" Type="http://schemas.openxmlformats.org/officeDocument/2006/relationships/hyperlink" Target="https://docs.aws.amazon.com/" TargetMode="External"/><Relationship Id="rId10" Type="http://schemas.openxmlformats.org/officeDocument/2006/relationships/hyperlink" Target="https://docs.aws.amazon.com/lambda/latest/dg/welcome.html" TargetMode="External"/><Relationship Id="rId4" Type="http://schemas.openxmlformats.org/officeDocument/2006/relationships/hyperlink" Target="https://docs.aws.amazon.com/sdkfornet/v3/apidocs/index.html" TargetMode="External"/><Relationship Id="rId9" Type="http://schemas.openxmlformats.org/officeDocument/2006/relationships/hyperlink" Target="https://docs.aws.amazon.com/AWSEC2/latest/UserGuide/concepts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ocs.aws.amazon.com/AmazonRDS/latest/UserGuide/Concepts.RegionsAndAvailabilityZones.html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Amazon AWS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Brian Korzynski</a:t>
            </a:r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9B09C-E2DA-45DB-AFBB-5E62A27FC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SNS Workflow &amp; Demo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FC645A-4570-45AB-9C3C-CFB1C50A1C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2427014"/>
            <a:ext cx="9601200" cy="291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02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Outbound only email sending service</a:t>
            </a:r>
          </a:p>
          <a:p>
            <a:r>
              <a:rPr lang="en-US" dirty="0"/>
              <a:t>Very useful when sending out massive amounts of emails</a:t>
            </a:r>
          </a:p>
          <a:p>
            <a:r>
              <a:rPr lang="en-US" dirty="0"/>
              <a:t>Gets around spam filtering</a:t>
            </a:r>
          </a:p>
          <a:p>
            <a:r>
              <a:rPr lang="en-US" dirty="0"/>
              <a:t>Tracks bounce backs</a:t>
            </a:r>
          </a:p>
          <a:p>
            <a:r>
              <a:rPr lang="en-US" dirty="0"/>
              <a:t>Pricing:</a:t>
            </a:r>
          </a:p>
          <a:p>
            <a:pPr lvl="1"/>
            <a:r>
              <a:rPr lang="en-US" dirty="0"/>
              <a:t>$.10 per thousand</a:t>
            </a:r>
          </a:p>
          <a:p>
            <a:pPr lvl="1"/>
            <a:r>
              <a:rPr lang="en-US" dirty="0"/>
              <a:t>$.12 per GB of attachments</a:t>
            </a:r>
          </a:p>
          <a:p>
            <a:r>
              <a:rPr lang="en-US" dirty="0"/>
              <a:t>My SES costs be $.22 a month since I am sending emails with several attachments</a:t>
            </a:r>
          </a:p>
        </p:txBody>
      </p:sp>
    </p:spTree>
    <p:extLst>
      <p:ext uri="{BB962C8B-B14F-4D97-AF65-F5344CB8AC3E}">
        <p14:creationId xmlns:p14="http://schemas.microsoft.com/office/powerpoint/2010/main" val="415328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VM’s</a:t>
            </a:r>
          </a:p>
          <a:p>
            <a:r>
              <a:rPr lang="en-US" dirty="0"/>
              <a:t>You can do what ever you want, however you have to manage the IT side e.g. updates</a:t>
            </a:r>
          </a:p>
        </p:txBody>
      </p:sp>
    </p:spTree>
    <p:extLst>
      <p:ext uri="{BB962C8B-B14F-4D97-AF65-F5344CB8AC3E}">
        <p14:creationId xmlns:p14="http://schemas.microsoft.com/office/powerpoint/2010/main" val="260138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Name your buckets, queues, topic etc. with only lower-case letters</a:t>
            </a:r>
          </a:p>
          <a:p>
            <a:pPr lvl="1"/>
            <a:r>
              <a:rPr lang="en-US" dirty="0"/>
              <a:t>This has caused problems for me in the past</a:t>
            </a:r>
          </a:p>
          <a:p>
            <a:r>
              <a:rPr lang="en-US" dirty="0"/>
              <a:t>If you need to store large amounts of data within a queue to process, then store the object in S3 and only add the bucket and object name (concatenated) to the queue</a:t>
            </a:r>
          </a:p>
          <a:p>
            <a:r>
              <a:rPr lang="en-US" dirty="0"/>
              <a:t>When storing large amounts of serialized data (strings) in S3 I would recommend you compress them to save space and money</a:t>
            </a:r>
          </a:p>
          <a:p>
            <a:r>
              <a:rPr lang="en-US" dirty="0"/>
              <a:t>Prefer services (i.e. SQS, S3, SNS, etc.) to VM’s</a:t>
            </a:r>
          </a:p>
          <a:p>
            <a:pPr lvl="1"/>
            <a:r>
              <a:rPr lang="en-US" dirty="0"/>
              <a:t>This way they handle the updates and scaling</a:t>
            </a:r>
          </a:p>
          <a:p>
            <a:r>
              <a:rPr lang="en-US" dirty="0"/>
              <a:t>When possible, keep all of your services within the same region, as this cuts down on latency</a:t>
            </a:r>
          </a:p>
          <a:p>
            <a:r>
              <a:rPr lang="en-US" dirty="0"/>
              <a:t>Don’t be afraid to experiment Amazon AWS is incredibly cheap (especially compared to Azure) and most of the time you will fall into the free tier</a:t>
            </a:r>
          </a:p>
          <a:p>
            <a:pPr lvl="1"/>
            <a:r>
              <a:rPr lang="en-US" dirty="0"/>
              <a:t>All of my Amazon costs me about $6.22 per month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59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AED-B6ED-4B1C-BA8E-096404E6B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Architecture – Doctors Office ERP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9D1C95-CC5D-4FCF-A8B0-B7996B772C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1086" y="1828800"/>
            <a:ext cx="844982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93026-7D1E-4BDD-8784-1ADEA4004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Architecture 2 – Mobile Game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537A1E-E578-4433-B0BA-A8FBADD39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9416" y="1909486"/>
            <a:ext cx="6573167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3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95B50-4F09-4F85-9E92-A73C6F149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Architecture 3 – Large Web App</a:t>
            </a:r>
          </a:p>
        </p:txBody>
      </p:sp>
      <p:pic>
        <p:nvPicPr>
          <p:cNvPr id="1026" name="Picture 2" descr="https://www.simform.com/wp-content/uploads/2018/08/Serverless-Examples-with-AWS-Lambda-Use-Cases.png">
            <a:extLst>
              <a:ext uri="{FF2B5EF4-FFF2-40B4-BE49-F238E27FC236}">
                <a16:creationId xmlns:a16="http://schemas.microsoft.com/office/drawing/2014/main" id="{09F89B9A-226C-49D6-A674-215F11C3432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963" y="1828800"/>
            <a:ext cx="5618073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980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CBF23-E8E6-4262-B316-FB8360B5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Comparative Cloud Services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1813C1-783A-4560-A7C1-AF0D6F0D1D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2484" y="1828800"/>
            <a:ext cx="8107032" cy="4114800"/>
          </a:xfrm>
        </p:spPr>
      </p:pic>
    </p:spTree>
    <p:extLst>
      <p:ext uri="{BB962C8B-B14F-4D97-AF65-F5344CB8AC3E}">
        <p14:creationId xmlns:p14="http://schemas.microsoft.com/office/powerpoint/2010/main" val="219567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http://www.github.com/korz</a:t>
            </a:r>
            <a:endParaRPr lang="en-US" dirty="0"/>
          </a:p>
          <a:p>
            <a:r>
              <a:rPr lang="en-US" dirty="0"/>
              <a:t>@bkorzynski</a:t>
            </a:r>
          </a:p>
          <a:p>
            <a:r>
              <a:rPr lang="en-US" dirty="0"/>
              <a:t>Links</a:t>
            </a:r>
          </a:p>
          <a:p>
            <a:pPr lvl="1"/>
            <a:r>
              <a:rPr lang="en-US" dirty="0" err="1"/>
              <a:t>.Net</a:t>
            </a:r>
            <a:r>
              <a:rPr lang="en-US" dirty="0"/>
              <a:t> SDK - </a:t>
            </a:r>
            <a:r>
              <a:rPr lang="en-US" dirty="0">
                <a:hlinkClick r:id="rId3"/>
              </a:rPr>
              <a:t>https://aws.amazon.com/sdk-for-net/</a:t>
            </a:r>
            <a:endParaRPr lang="en-US" dirty="0"/>
          </a:p>
          <a:p>
            <a:pPr lvl="1"/>
            <a:r>
              <a:rPr lang="en-US" dirty="0"/>
              <a:t>API Reference - </a:t>
            </a:r>
            <a:r>
              <a:rPr lang="en-US" dirty="0">
                <a:hlinkClick r:id="rId4"/>
              </a:rPr>
              <a:t>https://docs.aws.amazon.com/sdkfornet/v3/apidocs/index.html</a:t>
            </a:r>
            <a:endParaRPr lang="en-US" dirty="0"/>
          </a:p>
          <a:p>
            <a:pPr lvl="1"/>
            <a:r>
              <a:rPr lang="en-US" dirty="0"/>
              <a:t>Reference Guides - </a:t>
            </a:r>
            <a:r>
              <a:rPr lang="en-US" dirty="0">
                <a:hlinkClick r:id="rId5"/>
              </a:rPr>
              <a:t>https://docs.aws.amazon.com/</a:t>
            </a:r>
            <a:endParaRPr lang="en-US" dirty="0"/>
          </a:p>
          <a:p>
            <a:pPr lvl="2"/>
            <a:r>
              <a:rPr lang="en-US" dirty="0"/>
              <a:t>S3 – </a:t>
            </a:r>
            <a:r>
              <a:rPr lang="en-US" dirty="0">
                <a:hlinkClick r:id="rId6"/>
              </a:rPr>
              <a:t>https://docs.aws.amazon.com/AmazonS3/latest/userguide/Welcome.html</a:t>
            </a:r>
            <a:endParaRPr lang="en-US" dirty="0"/>
          </a:p>
          <a:p>
            <a:pPr lvl="2"/>
            <a:r>
              <a:rPr lang="en-US" dirty="0"/>
              <a:t>SQS –</a:t>
            </a:r>
            <a:r>
              <a:rPr lang="en-US" sz="1400" dirty="0"/>
              <a:t> </a:t>
            </a:r>
            <a:r>
              <a:rPr lang="en-US" sz="1400" dirty="0">
                <a:hlinkClick r:id="rId7"/>
              </a:rPr>
              <a:t>https://docs.aws.amazon.com/AWSSimpleQueueService/latest/SQSDeveloperGuide/welcome.html</a:t>
            </a:r>
            <a:endParaRPr lang="en-US" sz="1400" dirty="0"/>
          </a:p>
          <a:p>
            <a:pPr lvl="2"/>
            <a:r>
              <a:rPr lang="en-US" dirty="0"/>
              <a:t>SNS – </a:t>
            </a:r>
            <a:r>
              <a:rPr lang="en-US" dirty="0">
                <a:hlinkClick r:id="rId8"/>
              </a:rPr>
              <a:t>https://docs.aws.amazon.com/sns/latest/dg/welcome.html</a:t>
            </a:r>
            <a:endParaRPr lang="en-US" dirty="0"/>
          </a:p>
          <a:p>
            <a:pPr lvl="2"/>
            <a:r>
              <a:rPr lang="en-US" dirty="0"/>
              <a:t>EC2 – </a:t>
            </a:r>
            <a:r>
              <a:rPr lang="en-US" dirty="0">
                <a:hlinkClick r:id="rId9"/>
              </a:rPr>
              <a:t>https://docs.aws.amazon.com/AWSEC2/latest/UserGuide/concepts.html</a:t>
            </a:r>
            <a:endParaRPr lang="en-US" dirty="0"/>
          </a:p>
          <a:p>
            <a:pPr lvl="2"/>
            <a:r>
              <a:rPr lang="en-US" dirty="0"/>
              <a:t>Lambda - </a:t>
            </a:r>
            <a:r>
              <a:rPr lang="en-US" dirty="0">
                <a:hlinkClick r:id="rId10"/>
              </a:rPr>
              <a:t>https://docs.aws.amazon.com/lambda/latest/dg/welcome.html</a:t>
            </a:r>
            <a:endParaRPr lang="en-US" dirty="0"/>
          </a:p>
          <a:p>
            <a:r>
              <a:rPr lang="en-US" dirty="0"/>
              <a:t>There is a talk on AWS Lambda at 3:05 in 301B</a:t>
            </a:r>
          </a:p>
        </p:txBody>
      </p:sp>
    </p:spTree>
    <p:extLst>
      <p:ext uri="{BB962C8B-B14F-4D97-AF65-F5344CB8AC3E}">
        <p14:creationId xmlns:p14="http://schemas.microsoft.com/office/powerpoint/2010/main" val="339004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Principal Architect – Iron Mountain</a:t>
            </a:r>
          </a:p>
          <a:p>
            <a:r>
              <a:rPr lang="en-US" dirty="0"/>
              <a:t>Owner of Korzynski LLC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Professional Developer for 9+ years</a:t>
            </a:r>
          </a:p>
          <a:p>
            <a:pPr lvl="1"/>
            <a:r>
              <a:rPr lang="en-US" dirty="0"/>
              <a:t>Windows Forms</a:t>
            </a:r>
          </a:p>
          <a:p>
            <a:pPr lvl="1"/>
            <a:r>
              <a:rPr lang="en-US" dirty="0"/>
              <a:t>Web</a:t>
            </a:r>
          </a:p>
          <a:p>
            <a:pPr lvl="1"/>
            <a:r>
              <a:rPr lang="en-US" dirty="0"/>
              <a:t>Mobile</a:t>
            </a:r>
          </a:p>
          <a:p>
            <a:pPr lvl="1"/>
            <a:r>
              <a:rPr lang="en-US" dirty="0"/>
              <a:t>SQL Optimization</a:t>
            </a:r>
          </a:p>
          <a:p>
            <a:pPr lvl="1"/>
            <a:r>
              <a:rPr lang="en-US" dirty="0"/>
              <a:t>Data Analysis</a:t>
            </a:r>
          </a:p>
          <a:p>
            <a:pPr lvl="1"/>
            <a:r>
              <a:rPr lang="en-US" dirty="0"/>
              <a:t>Mathematics</a:t>
            </a:r>
          </a:p>
          <a:p>
            <a:pPr lvl="1"/>
            <a:r>
              <a:rPr lang="en-US" dirty="0"/>
              <a:t>Big Data</a:t>
            </a:r>
          </a:p>
          <a:p>
            <a:pPr lvl="1"/>
            <a:r>
              <a:rPr lang="en-US" dirty="0"/>
              <a:t>Cloud</a:t>
            </a:r>
          </a:p>
          <a:p>
            <a:pPr lvl="1"/>
            <a:r>
              <a:rPr lang="en-US" dirty="0"/>
              <a:t>Machine Learning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20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Talk?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 what AWS is and what they have to offer</a:t>
            </a:r>
          </a:p>
          <a:p>
            <a:r>
              <a:rPr lang="en-US" dirty="0"/>
              <a:t>Show that you can be up and running in the cloud today for free</a:t>
            </a:r>
          </a:p>
          <a:p>
            <a:r>
              <a:rPr lang="en-US" dirty="0"/>
              <a:t>Provide source code to help you utilize the AWS services</a:t>
            </a:r>
          </a:p>
          <a:p>
            <a:r>
              <a:rPr lang="en-US" dirty="0"/>
              <a:t>Lack of good documentation for </a:t>
            </a:r>
            <a:r>
              <a:rPr lang="en-US" dirty="0" err="1"/>
              <a:t>.Net</a:t>
            </a:r>
            <a:r>
              <a:rPr lang="en-US" dirty="0"/>
              <a:t> (very sparse and not easy to follow, until recently)</a:t>
            </a:r>
          </a:p>
        </p:txBody>
      </p:sp>
    </p:spTree>
    <p:extLst>
      <p:ext uri="{BB962C8B-B14F-4D97-AF65-F5344CB8AC3E}">
        <p14:creationId xmlns:p14="http://schemas.microsoft.com/office/powerpoint/2010/main" val="288897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in General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Secure</a:t>
            </a:r>
          </a:p>
          <a:p>
            <a:r>
              <a:rPr lang="en-US" dirty="0"/>
              <a:t>Durable</a:t>
            </a:r>
          </a:p>
          <a:p>
            <a:r>
              <a:rPr lang="en-US" dirty="0"/>
              <a:t>Highly-Scalable</a:t>
            </a:r>
          </a:p>
          <a:p>
            <a:r>
              <a:rPr lang="en-US" dirty="0"/>
              <a:t>Highly-Available</a:t>
            </a:r>
          </a:p>
          <a:p>
            <a:r>
              <a:rPr lang="en-US" dirty="0"/>
              <a:t>Pay only for what you use</a:t>
            </a:r>
          </a:p>
          <a:p>
            <a:r>
              <a:rPr lang="en-US" dirty="0"/>
              <a:t>No minimums or setup fees</a:t>
            </a:r>
          </a:p>
          <a:p>
            <a:r>
              <a:rPr lang="en-US" dirty="0"/>
              <a:t>Always up to date</a:t>
            </a:r>
          </a:p>
        </p:txBody>
      </p:sp>
    </p:spTree>
    <p:extLst>
      <p:ext uri="{BB962C8B-B14F-4D97-AF65-F5344CB8AC3E}">
        <p14:creationId xmlns:p14="http://schemas.microsoft.com/office/powerpoint/2010/main" val="299142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Physical locations of the Amazon data centers</a:t>
            </a:r>
          </a:p>
          <a:p>
            <a:r>
              <a:rPr lang="en-US" dirty="0"/>
              <a:t>Today I will be using the Oregon data center (us-west-2)</a:t>
            </a:r>
          </a:p>
          <a:p>
            <a:r>
              <a:rPr lang="en-US" dirty="0"/>
              <a:t>List is always changing so visit </a:t>
            </a:r>
            <a:r>
              <a:rPr lang="en-US" dirty="0">
                <a:hlinkClick r:id="rId2"/>
              </a:rPr>
              <a:t>https://docs.aws.amazon.com/AmazonRDS/latest/UserGuide/Concepts.RegionsAndAvailabilityZones.html</a:t>
            </a:r>
            <a:r>
              <a:rPr lang="en-US" dirty="0"/>
              <a:t> for the latest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806B1A-0607-48D7-ACE2-BE8F4550E3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2" y="497158"/>
            <a:ext cx="5604930" cy="552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2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Begin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Console</a:t>
            </a:r>
          </a:p>
          <a:p>
            <a:r>
              <a:rPr lang="en-US" dirty="0"/>
              <a:t>Identity &amp; Access Management (IAM)</a:t>
            </a:r>
          </a:p>
          <a:p>
            <a:pPr lvl="1"/>
            <a:r>
              <a:rPr lang="en-US" dirty="0"/>
              <a:t>Gives the </a:t>
            </a:r>
            <a:r>
              <a:rPr lang="en-US" dirty="0" err="1"/>
              <a:t>.Net</a:t>
            </a:r>
            <a:r>
              <a:rPr lang="en-US" dirty="0"/>
              <a:t> SDK access to the services</a:t>
            </a:r>
          </a:p>
          <a:p>
            <a:r>
              <a:rPr lang="en-US" dirty="0"/>
              <a:t>DEMO</a:t>
            </a:r>
          </a:p>
          <a:p>
            <a:r>
              <a:rPr lang="en-US" dirty="0" err="1"/>
              <a:t>NuGet</a:t>
            </a:r>
            <a:r>
              <a:rPr lang="en-US" dirty="0"/>
              <a:t> Package</a:t>
            </a:r>
          </a:p>
          <a:p>
            <a:pPr lvl="1"/>
            <a:r>
              <a:rPr lang="en-US" dirty="0"/>
              <a:t>Old Way – AWSSDK</a:t>
            </a:r>
          </a:p>
          <a:p>
            <a:pPr lvl="1"/>
            <a:r>
              <a:rPr lang="en-US" dirty="0"/>
              <a:t>New Way – </a:t>
            </a:r>
            <a:r>
              <a:rPr lang="en-US" dirty="0" err="1"/>
              <a:t>AWSSDK.Core</a:t>
            </a:r>
            <a:r>
              <a:rPr lang="en-US" dirty="0"/>
              <a:t> +</a:t>
            </a:r>
          </a:p>
          <a:p>
            <a:pPr lvl="2"/>
            <a:r>
              <a:rPr lang="en-US" dirty="0"/>
              <a:t>AWSSDK.S3</a:t>
            </a:r>
          </a:p>
          <a:p>
            <a:pPr lvl="2"/>
            <a:r>
              <a:rPr lang="en-US" dirty="0"/>
              <a:t>AWSSDK.SQS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67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and blob storage</a:t>
            </a:r>
          </a:p>
          <a:p>
            <a:r>
              <a:rPr lang="en-US" dirty="0"/>
              <a:t>Think of this as a virtual file system in which you can have folders (buckets) and files (objects)</a:t>
            </a:r>
          </a:p>
          <a:p>
            <a:r>
              <a:rPr lang="en-US" dirty="0"/>
              <a:t>Costs about $.023 per GB of data stored + $.005 per 1,000 requests </a:t>
            </a:r>
          </a:p>
          <a:p>
            <a:r>
              <a:rPr lang="en-US" dirty="0"/>
              <a:t>My S3 with 1,000,000+ documents runs me about $1 a month</a:t>
            </a:r>
          </a:p>
          <a:p>
            <a:r>
              <a:rPr lang="en-US" dirty="0"/>
              <a:t>Demo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16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Queueing service</a:t>
            </a:r>
          </a:p>
          <a:p>
            <a:r>
              <a:rPr lang="en-US" dirty="0"/>
              <a:t>Supports simple queueing strategies (e.g. topics)</a:t>
            </a:r>
          </a:p>
          <a:p>
            <a:r>
              <a:rPr lang="en-US" dirty="0"/>
              <a:t>Messages must be serialized to a string</a:t>
            </a:r>
          </a:p>
          <a:p>
            <a:r>
              <a:rPr lang="en-US" dirty="0"/>
              <a:t>Max message size = 256kb</a:t>
            </a:r>
          </a:p>
          <a:p>
            <a:r>
              <a:rPr lang="en-US" dirty="0"/>
              <a:t>Max number of messages = how ever big your wallet is</a:t>
            </a:r>
          </a:p>
          <a:p>
            <a:r>
              <a:rPr lang="en-US" dirty="0"/>
              <a:t>Costs about $0.4 per million requests (first million are free) for outbound and all inbound is free</a:t>
            </a:r>
          </a:p>
          <a:p>
            <a:r>
              <a:rPr lang="en-US" dirty="0"/>
              <a:t>A request can have up to 10 messages</a:t>
            </a:r>
          </a:p>
          <a:p>
            <a:r>
              <a:rPr lang="en-US" dirty="0"/>
              <a:t>My SQS with around 30,000,000 messages at a time runs me about $5 a month</a:t>
            </a:r>
          </a:p>
          <a:p>
            <a:r>
              <a:rPr lang="en-US" dirty="0"/>
              <a:t>Demo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06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Push Notification Service</a:t>
            </a:r>
          </a:p>
          <a:p>
            <a:pPr lvl="1"/>
            <a:r>
              <a:rPr lang="en-US" dirty="0"/>
              <a:t>Mobile devices</a:t>
            </a:r>
          </a:p>
          <a:p>
            <a:pPr lvl="1"/>
            <a:r>
              <a:rPr lang="en-US" dirty="0"/>
              <a:t>Email</a:t>
            </a:r>
          </a:p>
          <a:p>
            <a:pPr lvl="1"/>
            <a:r>
              <a:rPr lang="en-US" dirty="0"/>
              <a:t>Other Distributed Systems</a:t>
            </a:r>
          </a:p>
          <a:p>
            <a:r>
              <a:rPr lang="en-US" dirty="0"/>
              <a:t>Pricing:</a:t>
            </a:r>
          </a:p>
          <a:p>
            <a:pPr lvl="1"/>
            <a:r>
              <a:rPr lang="en-US" dirty="0"/>
              <a:t>Mobile - $.50 per million</a:t>
            </a:r>
          </a:p>
          <a:p>
            <a:pPr lvl="1"/>
            <a:r>
              <a:rPr lang="en-US" dirty="0"/>
              <a:t>SMS – use the calculator</a:t>
            </a:r>
          </a:p>
          <a:p>
            <a:pPr lvl="1"/>
            <a:r>
              <a:rPr lang="en-US" dirty="0"/>
              <a:t>Email - $2.00 per 100,000</a:t>
            </a:r>
          </a:p>
          <a:p>
            <a:pPr lvl="1"/>
            <a:r>
              <a:rPr lang="en-US" dirty="0"/>
              <a:t>HTTP - $.60 per million</a:t>
            </a:r>
          </a:p>
          <a:p>
            <a:pPr lvl="1"/>
            <a:r>
              <a:rPr lang="en-US" dirty="0"/>
              <a:t>SQS &amp; Lambda – free</a:t>
            </a:r>
          </a:p>
          <a:p>
            <a:pPr lvl="1"/>
            <a:r>
              <a:rPr lang="en-US" dirty="0"/>
              <a:t>Data Cost - $.09 / GB</a:t>
            </a:r>
          </a:p>
          <a:p>
            <a:r>
              <a:rPr lang="en-US" dirty="0"/>
              <a:t>My SNS is free since I utilize less than 100 SMS and  less than 1,000  emails per month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07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F180B1C-2212-497F-A259-C959ADD048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0</TotalTime>
  <Words>851</Words>
  <Application>Microsoft Office PowerPoint</Application>
  <PresentationFormat>Widescreen</PresentationFormat>
  <Paragraphs>111</Paragraphs>
  <Slides>18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Cambria</vt:lpstr>
      <vt:lpstr>Red Line Business 16x9</vt:lpstr>
      <vt:lpstr>Introduction to Amazon AWS</vt:lpstr>
      <vt:lpstr>About Me</vt:lpstr>
      <vt:lpstr>Why This Talk?</vt:lpstr>
      <vt:lpstr>Cloud in General</vt:lpstr>
      <vt:lpstr>Regions</vt:lpstr>
      <vt:lpstr>Before We Begin</vt:lpstr>
      <vt:lpstr>S3</vt:lpstr>
      <vt:lpstr>SQS</vt:lpstr>
      <vt:lpstr>SNS</vt:lpstr>
      <vt:lpstr>SNS Workflow &amp; Demo</vt:lpstr>
      <vt:lpstr>SES</vt:lpstr>
      <vt:lpstr>EC2</vt:lpstr>
      <vt:lpstr>Pro Tips</vt:lpstr>
      <vt:lpstr>Example Architecture – Doctors Office ERP</vt:lpstr>
      <vt:lpstr>Example Architecture 2 – Mobile Game</vt:lpstr>
      <vt:lpstr>Example Architecture 3 – Large Web App</vt:lpstr>
      <vt:lpstr>Comparative Cloud Services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2015-08-04T20:08:37Z</dcterms:created>
  <dcterms:modified xsi:type="dcterms:W3CDTF">2022-04-07T14:58:45Z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TC030310239991</vt:lpwstr>
  </property>
</Properties>
</file>